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1"/>
  </p:notesMasterIdLst>
  <p:sldIdLst>
    <p:sldId id="347" r:id="rId3"/>
    <p:sldId id="350" r:id="rId4"/>
    <p:sldId id="296" r:id="rId5"/>
    <p:sldId id="351" r:id="rId6"/>
    <p:sldId id="352" r:id="rId7"/>
    <p:sldId id="353" r:id="rId8"/>
    <p:sldId id="354" r:id="rId9"/>
    <p:sldId id="345" r:id="rId10"/>
    <p:sldId id="355" r:id="rId11"/>
    <p:sldId id="356" r:id="rId12"/>
    <p:sldId id="357" r:id="rId13"/>
    <p:sldId id="358" r:id="rId14"/>
    <p:sldId id="359" r:id="rId15"/>
    <p:sldId id="360" r:id="rId16"/>
    <p:sldId id="361" r:id="rId17"/>
    <p:sldId id="362" r:id="rId18"/>
    <p:sldId id="363" r:id="rId19"/>
    <p:sldId id="34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18</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(1a-1e)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173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can we learn about people’s social ways in the past?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A.Their main way to socialise was to write letters.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B.They would spend a lot of emotion and time on socialising.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C.They had to express their feelings in person.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.Why do some people today spend so much time on the Internet according to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The Internet is easy to use.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The Internet doesn’t cost too much money.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③</a:t>
            </a:r>
            <a:r>
              <a:rPr lang="en-US" altLang="zh-CN" sz="2800">
                <a:solidFill>
                  <a:srgbClr val="000000"/>
                </a:solidFill>
                <a:latin typeface="Times New Roman" panose="02020603050405020304" pitchFamily="18" charset="0"/>
                <a:cs typeface="Times New Roman" panose="02020603050405020304" pitchFamily="18" charset="0"/>
              </a:rPr>
              <a:t>The Internet is not limited(</a:t>
            </a:r>
            <a:r>
              <a:rPr lang="zh-CN" altLang="zh-CN" sz="2800">
                <a:solidFill>
                  <a:srgbClr val="000000"/>
                </a:solidFill>
                <a:latin typeface="Times New Roman" panose="02020603050405020304" pitchFamily="18" charset="0"/>
                <a:cs typeface="Times New Roman" panose="02020603050405020304" pitchFamily="18" charset="0"/>
              </a:rPr>
              <a:t>受限于</a:t>
            </a:r>
            <a:r>
              <a:rPr lang="en-US" altLang="zh-CN" sz="2800">
                <a:solidFill>
                  <a:srgbClr val="000000"/>
                </a:solidFill>
                <a:latin typeface="Times New Roman" panose="02020603050405020304" pitchFamily="18" charset="0"/>
                <a:cs typeface="Times New Roman" panose="02020603050405020304" pitchFamily="18" charset="0"/>
              </a:rPr>
              <a:t>) by time or place.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NEU-BZ-S92"/>
                <a:cs typeface="宋体" panose="02010600030101010101" pitchFamily="2" charset="-122"/>
              </a:rPr>
              <a:t>①②</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①③</a:t>
            </a:r>
            <a:r>
              <a:rPr lang="en-US" altLang="zh-CN" sz="2800">
                <a:solidFill>
                  <a:srgbClr val="000000"/>
                </a:solidFill>
                <a:latin typeface="Times New Roman" panose="02020603050405020304" pitchFamily="18" charset="0"/>
                <a:cs typeface="Times New Roman" panose="02020603050405020304" pitchFamily="18" charset="0"/>
              </a:rPr>
              <a:t>	C.</a:t>
            </a:r>
            <a:r>
              <a:rPr lang="zh-CN" altLang="zh-CN" sz="2800">
                <a:solidFill>
                  <a:srgbClr val="000000"/>
                </a:solidFill>
                <a:latin typeface="NEU-BZ-S92"/>
                <a:cs typeface="宋体" panose="02010600030101010101" pitchFamily="2" charset="-122"/>
              </a:rPr>
              <a:t>②③</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009424" y="526293"/>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2382592" y="3238671"/>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43464"/>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is different between ancient and today’s social ways?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types(</a:t>
            </a:r>
            <a:r>
              <a:rPr lang="zh-CN" altLang="zh-CN" sz="2800">
                <a:solidFill>
                  <a:srgbClr val="000000"/>
                </a:solidFill>
                <a:latin typeface="Times New Roman" panose="02020603050405020304" pitchFamily="18" charset="0"/>
                <a:cs typeface="Times New Roman" panose="02020603050405020304" pitchFamily="18" charset="0"/>
              </a:rPr>
              <a:t>类型</a:t>
            </a:r>
            <a:r>
              <a:rPr lang="en-US" altLang="zh-CN" sz="2800">
                <a:solidFill>
                  <a:srgbClr val="000000"/>
                </a:solidFill>
                <a:latin typeface="Times New Roman" panose="02020603050405020304" pitchFamily="18" charset="0"/>
                <a:cs typeface="Times New Roman" panose="02020603050405020304" pitchFamily="18" charset="0"/>
              </a:rPr>
              <a:t>) of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topics of conversations.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ways of communication.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.Which of the following shows the structure of the text?(P1=Paragraph 1)</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图片 2" descr="id:2147485594;FounderCES"/>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47435" y="3237935"/>
            <a:ext cx="7097131" cy="1578959"/>
          </a:xfrm>
          <a:prstGeom prst="rect">
            <a:avLst/>
          </a:prstGeom>
          <a:noFill/>
          <a:ln>
            <a:noFill/>
          </a:ln>
        </p:spPr>
      </p:pic>
      <p:sp>
        <p:nvSpPr>
          <p:cNvPr id="4" name="矩形 3"/>
          <p:cNvSpPr/>
          <p:nvPr/>
        </p:nvSpPr>
        <p:spPr>
          <a:xfrm>
            <a:off x="11136174" y="87561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11136174" y="265307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99270"/>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is said that eyes can speak.Do you have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 experience?On a bus you may look at a stranger, but not for too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.If he notices that he is being looked at, he may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uncomfortable.It is the same in daily life.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you are looked at for several more times, you will look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up and down in order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if there is anything wrong with you.If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goes wrong, you will feel angry with the person who is looking at you.</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can speak, right?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09235"/>
            <a:ext cx="11430000" cy="283282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Looking at someone for too long may seem to be impolite.But sometimes things 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.If you wish to draw someone’s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may look at him or her for more than ten seconds.For lovers, they enjoy looking at each other longer to show the love that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can’t express.Remember:how long you can look at someone depends on your relationship and the situation.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58612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19818"/>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.A.so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B.such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C.very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.A.late	</a:t>
            </a:r>
            <a:r>
              <a:rPr lang="en-US" altLang="zh-CN" sz="2800" smtClean="0">
                <a:solidFill>
                  <a:srgbClr val="000000"/>
                </a:solidFill>
                <a:latin typeface="Times New Roman" panose="02020603050405020304" pitchFamily="18" charset="0"/>
                <a:cs typeface="Times New Roman" panose="02020603050405020304" pitchFamily="18" charset="0"/>
              </a:rPr>
              <a:t>	B.long</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C.low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.A.feel	</a:t>
            </a:r>
            <a:r>
              <a:rPr lang="en-US" altLang="zh-CN" sz="2800" smtClean="0">
                <a:solidFill>
                  <a:srgbClr val="000000"/>
                </a:solidFill>
                <a:latin typeface="Times New Roman" panose="02020603050405020304" pitchFamily="18" charset="0"/>
                <a:cs typeface="Times New Roman" panose="02020603050405020304" pitchFamily="18" charset="0"/>
              </a:rPr>
              <a:t>	B.smell</a:t>
            </a:r>
            <a:r>
              <a:rPr lang="en-US" altLang="zh-CN" sz="2800">
                <a:solidFill>
                  <a:srgbClr val="000000"/>
                </a:solidFill>
                <a:latin typeface="Times New Roman" panose="02020603050405020304" pitchFamily="18" charset="0"/>
                <a:cs typeface="Times New Roman" panose="02020603050405020304" pitchFamily="18" charset="0"/>
              </a:rPr>
              <a:t>	C.sound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.A.itself	B.himself	C.yourself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.A.see	</a:t>
            </a:r>
            <a:r>
              <a:rPr lang="en-US" altLang="zh-CN" sz="2800" smtClean="0">
                <a:solidFill>
                  <a:srgbClr val="000000"/>
                </a:solidFill>
                <a:latin typeface="Times New Roman" panose="02020603050405020304" pitchFamily="18" charset="0"/>
                <a:cs typeface="Times New Roman" panose="02020603050405020304" pitchFamily="18" charset="0"/>
              </a:rPr>
              <a:t>	B.guess</a:t>
            </a:r>
            <a:r>
              <a:rPr lang="en-US" altLang="zh-CN" sz="2800">
                <a:solidFill>
                  <a:srgbClr val="000000"/>
                </a:solidFill>
                <a:latin typeface="Times New Roman" panose="02020603050405020304" pitchFamily="18" charset="0"/>
                <a:cs typeface="Times New Roman" panose="02020603050405020304" pitchFamily="18" charset="0"/>
              </a:rPr>
              <a:t>	C.hear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.A.something	</a:t>
            </a:r>
            <a:r>
              <a:rPr lang="en-US" altLang="zh-CN" sz="2800" smtClean="0">
                <a:solidFill>
                  <a:srgbClr val="000000"/>
                </a:solidFill>
                <a:latin typeface="Times New Roman" panose="02020603050405020304" pitchFamily="18" charset="0"/>
                <a:cs typeface="Times New Roman" panose="02020603050405020304" pitchFamily="18" charset="0"/>
              </a:rPr>
              <a:t>	B.nothing</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C.everything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.A.Ears	B.Eyes	C.Mouth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.A.different	B.difficult	C.tiring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.A.direction	B.lesson	C.attention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.A.sentences	B.words	C.passages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932596"/>
            <a:ext cx="45496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BBACA</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BBACB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4033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5497"/>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三、任务型阅读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根据其内容填空或回答问题。</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至</a:t>
            </a: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题每题答案不超过</a:t>
            </a: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个单词</a:t>
            </a: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题须用完整句子回答。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Many students think that they are too shy sometimes.If you want to make a change,just try the following things.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 open to others.Tell people you are shy.There is no need to hide(</a:t>
            </a:r>
            <a:r>
              <a:rPr lang="zh-CN" altLang="zh-CN" sz="2800">
                <a:solidFill>
                  <a:srgbClr val="000000"/>
                </a:solidFill>
                <a:latin typeface="Times New Roman" panose="02020603050405020304" pitchFamily="18" charset="0"/>
                <a:cs typeface="Times New Roman" panose="02020603050405020304" pitchFamily="18" charset="0"/>
              </a:rPr>
              <a:t>隐瞒</a:t>
            </a:r>
            <a:r>
              <a:rPr lang="en-US" altLang="zh-CN" sz="2800">
                <a:solidFill>
                  <a:srgbClr val="000000"/>
                </a:solidFill>
                <a:latin typeface="Times New Roman" panose="02020603050405020304" pitchFamily="18" charset="0"/>
                <a:cs typeface="Times New Roman" panose="02020603050405020304" pitchFamily="18" charset="0"/>
              </a:rPr>
              <a:t>) it.When they get to know that you are a shy person,they will understand you better.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Try to smile more.When you smile,people will think you are friendly.Then you can easily start a conversation.Remember that other people may have similar feelings,too.</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47873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84206"/>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Learn to be a good talker.If you find it hard to start a conversation,say something nice about people around you.Think about how great you feel when someone says something nice to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Think about other things.Think more about ways to enjoy parties or games.Don’t waste(</a:t>
            </a:r>
            <a:r>
              <a:rPr lang="zh-CN" altLang="zh-CN" sz="2800">
                <a:solidFill>
                  <a:srgbClr val="000000"/>
                </a:solidFill>
                <a:latin typeface="Times New Roman" panose="02020603050405020304" pitchFamily="18" charset="0"/>
                <a:cs typeface="Times New Roman" panose="02020603050405020304" pitchFamily="18" charset="0"/>
              </a:rPr>
              <a:t>浪费</a:t>
            </a:r>
            <a:r>
              <a:rPr lang="en-US" altLang="zh-CN" sz="2800">
                <a:solidFill>
                  <a:srgbClr val="000000"/>
                </a:solidFill>
                <a:latin typeface="Times New Roman" panose="02020603050405020304" pitchFamily="18" charset="0"/>
                <a:cs typeface="Times New Roman" panose="02020603050405020304" pitchFamily="18" charset="0"/>
              </a:rPr>
              <a:t>) time worrying about your look.Don’t waste time wondering(</a:t>
            </a:r>
            <a:r>
              <a:rPr lang="zh-CN" altLang="zh-CN" sz="2800">
                <a:solidFill>
                  <a:srgbClr val="000000"/>
                </a:solidFill>
                <a:latin typeface="Times New Roman" panose="02020603050405020304" pitchFamily="18" charset="0"/>
                <a:cs typeface="Times New Roman" panose="02020603050405020304" pitchFamily="18" charset="0"/>
              </a:rPr>
              <a:t>想</a:t>
            </a:r>
            <a:r>
              <a:rPr lang="en-US" altLang="zh-CN" sz="2800">
                <a:solidFill>
                  <a:srgbClr val="000000"/>
                </a:solidFill>
                <a:latin typeface="Times New Roman" panose="02020603050405020304" pitchFamily="18" charset="0"/>
                <a:cs typeface="Times New Roman" panose="02020603050405020304" pitchFamily="18" charset="0"/>
              </a:rPr>
              <a:t>)if people really like you.You will become relaxed and find it’s not so hard to talk.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Take one small step at a time.Each time when you say “Hi” or smile at someone,say to yourself,“You can make it.”Keep trying and one day you’ll never feel shy any more.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7119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86812"/>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.When people know you are a shy person,they </a:t>
            </a:r>
            <a:r>
              <a:rPr lang="en-US" altLang="zh-CN" sz="2800" smtClean="0">
                <a:solidFill>
                  <a:srgbClr val="000000"/>
                </a:solidFill>
                <a:latin typeface="Times New Roman" panose="02020603050405020304" pitchFamily="18" charset="0"/>
                <a:cs typeface="Times New Roman" panose="02020603050405020304" pitchFamily="18" charset="0"/>
              </a:rPr>
              <a:t>will</a:t>
            </a: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.When 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,people will think you are friendly.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writer suggests we should say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about people around us.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.If you pay more attention to ways to enjoy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will become relaxed.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.Which way do you think is more helpful to overcome(</a:t>
            </a:r>
            <a:r>
              <a:rPr lang="zh-CN" altLang="zh-CN" sz="2800">
                <a:solidFill>
                  <a:srgbClr val="000000"/>
                </a:solidFill>
                <a:latin typeface="Times New Roman" panose="02020603050405020304" pitchFamily="18" charset="0"/>
                <a:cs typeface="Times New Roman" panose="02020603050405020304" pitchFamily="18" charset="0"/>
              </a:rPr>
              <a:t>克服</a:t>
            </a:r>
            <a:r>
              <a:rPr lang="en-US" altLang="zh-CN" sz="2800">
                <a:solidFill>
                  <a:srgbClr val="000000"/>
                </a:solidFill>
                <a:latin typeface="Times New Roman" panose="02020603050405020304" pitchFamily="18" charset="0"/>
                <a:cs typeface="Times New Roman" panose="02020603050405020304" pitchFamily="18" charset="0"/>
              </a:rPr>
              <a:t>) shyness?Why?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84520" y="922870"/>
            <a:ext cx="329288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understand you better</a:t>
            </a:r>
            <a:endParaRPr lang="zh-CN" altLang="en-US" sz="2800"/>
          </a:p>
        </p:txBody>
      </p:sp>
      <p:sp>
        <p:nvSpPr>
          <p:cNvPr id="4" name="矩形 3"/>
          <p:cNvSpPr>
            <a:spLocks noChangeAspect="1"/>
          </p:cNvSpPr>
          <p:nvPr/>
        </p:nvSpPr>
        <p:spPr>
          <a:xfrm>
            <a:off x="2803111" y="1495463"/>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smile</a:t>
            </a:r>
            <a:endParaRPr lang="zh-CN" altLang="en-US" sz="2800"/>
          </a:p>
        </p:txBody>
      </p:sp>
      <p:sp>
        <p:nvSpPr>
          <p:cNvPr id="5" name="矩形 4"/>
          <p:cNvSpPr>
            <a:spLocks noChangeAspect="1"/>
          </p:cNvSpPr>
          <p:nvPr/>
        </p:nvSpPr>
        <p:spPr>
          <a:xfrm>
            <a:off x="6288483" y="2037234"/>
            <a:ext cx="236475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something nice</a:t>
            </a:r>
            <a:endParaRPr lang="zh-CN" altLang="en-US" sz="2800"/>
          </a:p>
        </p:txBody>
      </p:sp>
      <p:sp>
        <p:nvSpPr>
          <p:cNvPr id="6" name="矩形 5"/>
          <p:cNvSpPr>
            <a:spLocks noChangeAspect="1"/>
          </p:cNvSpPr>
          <p:nvPr/>
        </p:nvSpPr>
        <p:spPr>
          <a:xfrm>
            <a:off x="6976852" y="3150862"/>
            <a:ext cx="253466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parties or games</a:t>
            </a:r>
            <a:endParaRPr lang="zh-CN" altLang="en-US" sz="2800"/>
          </a:p>
        </p:txBody>
      </p:sp>
      <p:sp>
        <p:nvSpPr>
          <p:cNvPr id="7" name="矩形 6"/>
          <p:cNvSpPr>
            <a:spLocks noChangeAspect="1"/>
          </p:cNvSpPr>
          <p:nvPr/>
        </p:nvSpPr>
        <p:spPr>
          <a:xfrm>
            <a:off x="381000" y="4832106"/>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I think “Try to smile more” is more helpful because smiling makes others feel we are friendly and we can start conversations easily.(</a:t>
            </a:r>
            <a:r>
              <a:rPr lang="zh-CN" altLang="zh-CN" sz="2800">
                <a:solidFill>
                  <a:srgbClr val="FF0000"/>
                </a:solidFill>
                <a:latin typeface="Times New Roman" panose="02020603050405020304" pitchFamily="18" charset="0"/>
                <a:cs typeface="Times New Roman" panose="02020603050405020304" pitchFamily="18" charset="0"/>
              </a:rPr>
              <a:t>本题答案不唯一</a:t>
            </a:r>
            <a:r>
              <a:rPr lang="en-US" altLang="zh-CN" sz="2800">
                <a:solidFill>
                  <a:srgbClr val="FF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6751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87462"/>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.Before the English speech, Lily felt very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kept practicing in front of the mirror.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.Mom told me never to talk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on the way home from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 good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always pays full attention when friends talk about their problems.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.In the discussion, Tom made an interesting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about protecting the environment.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.After the bell rang, we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reading the novel in the school library.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6843531" y="1365247"/>
            <a:ext cx="1680268"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nervous</a:t>
            </a:r>
            <a:r>
              <a:rPr lang="zh-CN" altLang="en-US" sz="2800">
                <a:solidFill>
                  <a:srgbClr val="FF0000"/>
                </a:solidFill>
                <a:latin typeface="Times New Roman" panose="02020603050405020304" pitchFamily="18" charset="0"/>
              </a:rPr>
              <a:t>　</a:t>
            </a:r>
            <a:endParaRPr lang="zh-CN" altLang="en-US" sz="2800"/>
          </a:p>
        </p:txBody>
      </p:sp>
      <p:sp>
        <p:nvSpPr>
          <p:cNvPr id="18" name="矩形 17"/>
          <p:cNvSpPr>
            <a:spLocks noChangeAspect="1"/>
          </p:cNvSpPr>
          <p:nvPr/>
        </p:nvSpPr>
        <p:spPr>
          <a:xfrm>
            <a:off x="5163263" y="2407741"/>
            <a:ext cx="14798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strangers</a:t>
            </a:r>
            <a:endParaRPr lang="zh-CN" altLang="en-US" sz="2800"/>
          </a:p>
        </p:txBody>
      </p:sp>
      <p:sp>
        <p:nvSpPr>
          <p:cNvPr id="19" name="矩形 18"/>
          <p:cNvSpPr>
            <a:spLocks noChangeAspect="1"/>
          </p:cNvSpPr>
          <p:nvPr/>
        </p:nvSpPr>
        <p:spPr>
          <a:xfrm>
            <a:off x="2143087" y="3011156"/>
            <a:ext cx="123944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listener</a:t>
            </a:r>
            <a:endParaRPr lang="zh-CN" altLang="en-US" sz="2800"/>
          </a:p>
        </p:txBody>
      </p:sp>
      <p:sp>
        <p:nvSpPr>
          <p:cNvPr id="20" name="矩形 19"/>
          <p:cNvSpPr>
            <a:spLocks noChangeAspect="1"/>
          </p:cNvSpPr>
          <p:nvPr/>
        </p:nvSpPr>
        <p:spPr>
          <a:xfrm>
            <a:off x="7315592" y="4079668"/>
            <a:ext cx="9220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point</a:t>
            </a:r>
            <a:endParaRPr lang="zh-CN" altLang="en-US" sz="2800"/>
          </a:p>
        </p:txBody>
      </p:sp>
      <p:sp>
        <p:nvSpPr>
          <p:cNvPr id="21" name="矩形 20"/>
          <p:cNvSpPr>
            <a:spLocks noChangeAspect="1"/>
          </p:cNvSpPr>
          <p:nvPr/>
        </p:nvSpPr>
        <p:spPr>
          <a:xfrm>
            <a:off x="4497485" y="5230374"/>
            <a:ext cx="159851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continued</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8327"/>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当你第一次见到某人时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你通常会谈论什么</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do you usually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when </a:t>
            </a:r>
            <a:r>
              <a:rPr lang="en-US" altLang="zh-CN" sz="2800">
                <a:solidFill>
                  <a:srgbClr val="000000"/>
                </a:solidFill>
                <a:latin typeface="Times New Roman" panose="02020603050405020304" pitchFamily="18" charset="0"/>
                <a:cs typeface="Times New Roman" panose="02020603050405020304" pitchFamily="18" charset="0"/>
              </a:rPr>
              <a:t>you meet someone for the first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如果你不同意别人的观点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不要和他们争论。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don’t agree with others, don’t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973503" y="1977041"/>
            <a:ext cx="286488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talk </a:t>
            </a:r>
            <a:r>
              <a:rPr lang="en-US" altLang="zh-CN" sz="2800" smtClean="0">
                <a:solidFill>
                  <a:srgbClr val="FF0000"/>
                </a:solidFill>
                <a:latin typeface="Times New Roman" panose="02020603050405020304" pitchFamily="18" charset="0"/>
              </a:rPr>
              <a:t>          about</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5863949" y="3571870"/>
            <a:ext cx="439408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argue </a:t>
            </a:r>
            <a:r>
              <a:rPr lang="en-US" altLang="zh-CN" sz="2800" smtClean="0">
                <a:solidFill>
                  <a:srgbClr val="FF0000"/>
                </a:solidFill>
                <a:latin typeface="Times New Roman" panose="02020603050405020304" pitchFamily="18" charset="0"/>
              </a:rPr>
              <a:t>          with            them</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33459"/>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如果你对某个话题不了解</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你可以说</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我不太了解</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have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 </a:t>
            </a:r>
            <a:r>
              <a:rPr lang="en-US" altLang="zh-CN" sz="2800">
                <a:solidFill>
                  <a:srgbClr val="000000"/>
                </a:solidFill>
                <a:latin typeface="Times New Roman" panose="02020603050405020304" pitchFamily="18" charset="0"/>
                <a:cs typeface="Times New Roman" panose="02020603050405020304" pitchFamily="18" charset="0"/>
              </a:rPr>
              <a:t>subject, you can say “I don’t know much about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有时候</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你的肢体语言和你的言语一样重要。</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Sometimes, your body language is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 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 </a:t>
            </a:r>
            <a:r>
              <a:rPr lang="en-US" altLang="zh-CN" sz="2800" smtClean="0">
                <a:solidFill>
                  <a:srgbClr val="000000"/>
                </a:solidFill>
                <a:latin typeface="Times New Roman" panose="02020603050405020304" pitchFamily="18" charset="0"/>
                <a:cs typeface="Times New Roman" panose="02020603050405020304" pitchFamily="18" charset="0"/>
              </a:rPr>
              <a:t>your </a:t>
            </a:r>
            <a:r>
              <a:rPr lang="en-US" altLang="zh-CN" sz="2800">
                <a:solidFill>
                  <a:srgbClr val="000000"/>
                </a:solidFill>
                <a:latin typeface="Times New Roman" panose="02020603050405020304" pitchFamily="18" charset="0"/>
                <a:cs typeface="Times New Roman" panose="02020603050405020304" pitchFamily="18" charset="0"/>
              </a:rPr>
              <a:t>words.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如果你真的很努力</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你会发现聊天变得容易多了。</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really work at it, you will find having conversations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 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658412" y="1301282"/>
            <a:ext cx="422263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 </a:t>
            </a:r>
            <a:r>
              <a:rPr lang="en-US" altLang="zh-CN" sz="2800" smtClean="0">
                <a:solidFill>
                  <a:srgbClr val="FF0000"/>
                </a:solidFill>
                <a:latin typeface="Times New Roman" panose="02020603050405020304" pitchFamily="18" charset="0"/>
              </a:rPr>
              <a:t>             idea             of</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5798854" y="2938096"/>
            <a:ext cx="493757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just </a:t>
            </a:r>
            <a:r>
              <a:rPr lang="en-US" altLang="zh-CN" sz="2800" smtClean="0">
                <a:solidFill>
                  <a:srgbClr val="FF0000"/>
                </a:solidFill>
                <a:latin typeface="Times New Roman" panose="02020603050405020304" pitchFamily="18" charset="0"/>
              </a:rPr>
              <a:t>           as      important       as</a:t>
            </a:r>
            <a:endParaRPr lang="zh-CN" altLang="en-US" sz="2800"/>
          </a:p>
        </p:txBody>
      </p:sp>
      <p:sp>
        <p:nvSpPr>
          <p:cNvPr id="5" name="矩形 4"/>
          <p:cNvSpPr>
            <a:spLocks noChangeAspect="1"/>
          </p:cNvSpPr>
          <p:nvPr/>
        </p:nvSpPr>
        <p:spPr>
          <a:xfrm>
            <a:off x="8966744" y="4648957"/>
            <a:ext cx="208582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much </a:t>
            </a:r>
            <a:r>
              <a:rPr lang="en-US" altLang="zh-CN" sz="2800" smtClean="0">
                <a:solidFill>
                  <a:srgbClr val="FF0000"/>
                </a:solidFill>
                <a:latin typeface="Times New Roman" panose="02020603050405020304" pitchFamily="18" charset="0"/>
              </a:rPr>
              <a:t>  easier</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25636"/>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.honest, be, and, sincere (.)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.Some of the best topics might be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 weather, sports, music, films, food, or travel</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might some of the best topics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06322" y="2107182"/>
            <a:ext cx="340990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 honest and sincere.</a:t>
            </a:r>
            <a:endParaRPr lang="zh-CN" altLang="en-US" sz="2800"/>
          </a:p>
        </p:txBody>
      </p:sp>
      <p:sp>
        <p:nvSpPr>
          <p:cNvPr id="4" name="矩形 3"/>
          <p:cNvSpPr>
            <a:spLocks noChangeAspect="1"/>
          </p:cNvSpPr>
          <p:nvPr/>
        </p:nvSpPr>
        <p:spPr>
          <a:xfrm>
            <a:off x="706322" y="3781869"/>
            <a:ext cx="7143302"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What                                                                be</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13536"/>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.If you want to make the other person happy,</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mention his or her strong points.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 _______ ______ </a:t>
            </a:r>
            <a:r>
              <a:rPr lang="en-US" altLang="zh-CN" sz="2800" smtClean="0">
                <a:solidFill>
                  <a:srgbClr val="000000"/>
                </a:solidFill>
                <a:latin typeface="Times New Roman" panose="02020603050405020304" pitchFamily="18" charset="0"/>
                <a:cs typeface="Times New Roman" panose="02020603050405020304" pitchFamily="18" charset="0"/>
              </a:rPr>
              <a:t>if </a:t>
            </a:r>
            <a:r>
              <a:rPr lang="en-US" altLang="zh-CN" sz="2800">
                <a:solidFill>
                  <a:srgbClr val="000000"/>
                </a:solidFill>
                <a:latin typeface="Times New Roman" panose="02020603050405020304" pitchFamily="18" charset="0"/>
                <a:cs typeface="Times New Roman" panose="02020603050405020304" pitchFamily="18" charset="0"/>
              </a:rPr>
              <a:t>you want to make the other person happy</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.Pay attention to your body language.(</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pay attention to your body language?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.It will rain tomorrow.We won’t go for a trip.(</a:t>
            </a:r>
            <a:r>
              <a:rPr lang="zh-CN" altLang="zh-CN" sz="2800">
                <a:solidFill>
                  <a:srgbClr val="000000"/>
                </a:solidFill>
                <a:latin typeface="Times New Roman" panose="02020603050405020304" pitchFamily="18" charset="0"/>
                <a:cs typeface="Times New Roman" panose="02020603050405020304" pitchFamily="18" charset="0"/>
              </a:rPr>
              <a:t>合并为一句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it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tomorrow, 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go for a trip.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456336" y="2136944"/>
            <a:ext cx="338586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should </a:t>
            </a:r>
            <a:r>
              <a:rPr lang="en-US" altLang="zh-CN" sz="2800" smtClean="0">
                <a:solidFill>
                  <a:srgbClr val="FF0000"/>
                </a:solidFill>
                <a:latin typeface="Times New Roman" panose="02020603050405020304" pitchFamily="18" charset="0"/>
              </a:rPr>
              <a:t>     you         do</a:t>
            </a:r>
            <a:endParaRPr lang="zh-CN" altLang="en-US" sz="2800"/>
          </a:p>
        </p:txBody>
      </p:sp>
      <p:sp>
        <p:nvSpPr>
          <p:cNvPr id="4" name="矩形 3"/>
          <p:cNvSpPr>
            <a:spLocks noChangeAspect="1"/>
          </p:cNvSpPr>
          <p:nvPr/>
        </p:nvSpPr>
        <p:spPr>
          <a:xfrm>
            <a:off x="973452" y="3235513"/>
            <a:ext cx="31774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Should </a:t>
            </a:r>
            <a:r>
              <a:rPr lang="en-US" altLang="zh-CN" sz="2800" smtClean="0">
                <a:solidFill>
                  <a:srgbClr val="FF0000"/>
                </a:solidFill>
                <a:latin typeface="Times New Roman" panose="02020603050405020304" pitchFamily="18" charset="0"/>
              </a:rPr>
              <a:t>               you</a:t>
            </a:r>
            <a:endParaRPr lang="zh-CN" altLang="en-US" sz="2800"/>
          </a:p>
        </p:txBody>
      </p:sp>
      <p:sp>
        <p:nvSpPr>
          <p:cNvPr id="5" name="矩形 4"/>
          <p:cNvSpPr>
            <a:spLocks noChangeAspect="1"/>
          </p:cNvSpPr>
          <p:nvPr/>
        </p:nvSpPr>
        <p:spPr>
          <a:xfrm>
            <a:off x="1453742" y="4364904"/>
            <a:ext cx="8819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rains</a:t>
            </a:r>
            <a:endParaRPr lang="zh-CN" altLang="en-US" sz="2800"/>
          </a:p>
        </p:txBody>
      </p:sp>
      <p:sp>
        <p:nvSpPr>
          <p:cNvPr id="6" name="矩形 5"/>
          <p:cNvSpPr>
            <a:spLocks noChangeAspect="1"/>
          </p:cNvSpPr>
          <p:nvPr/>
        </p:nvSpPr>
        <p:spPr>
          <a:xfrm>
            <a:off x="5214027" y="4364904"/>
            <a:ext cx="10165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won’t</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People’s social (</a:t>
            </a:r>
            <a:r>
              <a:rPr lang="zh-CN" altLang="zh-CN" sz="2800">
                <a:solidFill>
                  <a:srgbClr val="000000"/>
                </a:solidFill>
                <a:latin typeface="Times New Roman" panose="02020603050405020304" pitchFamily="18" charset="0"/>
                <a:cs typeface="Times New Roman" panose="02020603050405020304" pitchFamily="18" charset="0"/>
              </a:rPr>
              <a:t>社交</a:t>
            </a:r>
            <a:r>
              <a:rPr lang="en-US" altLang="zh-CN" sz="2800">
                <a:solidFill>
                  <a:srgbClr val="000000"/>
                </a:solidFill>
                <a:latin typeface="Times New Roman" panose="02020603050405020304" pitchFamily="18" charset="0"/>
                <a:cs typeface="Times New Roman" panose="02020603050405020304" pitchFamily="18" charset="0"/>
              </a:rPr>
              <a:t>) ways in the past were very different from those today.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the past, people mainly communicated face-to-face.They expressed their ideas and feelings either by meeting others in person or by writing letters.Communication took more time because there were fewer ways to travel.This is why we can see the strong connections between people like Boya and Zhong Ziqi, or Lian Po and Lin Xiangru.</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3109"/>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However, today’s socialising depends more on technology.Modern technology provides many new ways to make friends and stay in touch.These advancements allow people to communicate with their friends and family anytime and anywhere.Unlike in the past, today’s people don’t always need to meet in person.They can easily connect with others around the world using a phone or a computer.Even though socialising today is easier, there are some problems.Because of the Internet, people are more likely to talk to others online and may ignore (</a:t>
            </a:r>
            <a:r>
              <a:rPr lang="zh-CN" altLang="zh-CN" sz="2800">
                <a:solidFill>
                  <a:srgbClr val="000000"/>
                </a:solidFill>
                <a:latin typeface="Times New Roman" panose="02020603050405020304" pitchFamily="18" charset="0"/>
                <a:cs typeface="Times New Roman" panose="02020603050405020304" pitchFamily="18" charset="0"/>
              </a:rPr>
              <a:t>忽视</a:t>
            </a:r>
            <a:r>
              <a:rPr lang="en-US" altLang="zh-CN" sz="2800">
                <a:solidFill>
                  <a:srgbClr val="000000"/>
                </a:solidFill>
                <a:latin typeface="Times New Roman" panose="02020603050405020304" pitchFamily="18" charset="0"/>
                <a:cs typeface="Times New Roman" panose="02020603050405020304" pitchFamily="18" charset="0"/>
              </a:rPr>
              <a:t>) their friends or family in real life.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Therefore, today’s people should learn from the past and pay more attention to their real-life relationships.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500</TotalTime>
  <Words>987</Words>
  <Application>Microsoft Office PowerPoint</Application>
  <PresentationFormat>宽屏</PresentationFormat>
  <Paragraphs>112</Paragraphs>
  <Slides>18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2025-09-15T06:36:09Z</dcterms:modified>
</cp:coreProperties>
</file>